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5" r:id="rId3"/>
    <p:sldId id="289" r:id="rId4"/>
    <p:sldId id="287" r:id="rId5"/>
    <p:sldId id="295" r:id="rId6"/>
    <p:sldId id="294" r:id="rId7"/>
    <p:sldId id="293" r:id="rId8"/>
    <p:sldId id="304" r:id="rId9"/>
    <p:sldId id="303" r:id="rId10"/>
    <p:sldId id="299" r:id="rId11"/>
    <p:sldId id="301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21DE0-6B30-4544-9E31-2A29A941E19B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3C48E1C-354A-46F0-8343-5C85A59D470A}">
      <dgm:prSet phldrT="[Text]"/>
      <dgm:spPr/>
      <dgm:t>
        <a:bodyPr/>
        <a:lstStyle/>
        <a:p>
          <a:r>
            <a:rPr lang="en-US" dirty="0" smtClean="0"/>
            <a:t>Knowledge creation</a:t>
          </a:r>
          <a:endParaRPr lang="en-US" dirty="0"/>
        </a:p>
      </dgm:t>
    </dgm:pt>
    <dgm:pt modelId="{B19613CC-E268-43FA-A85A-6BA7AA4CC5BE}" type="parTrans" cxnId="{9EAE51CF-994F-42C1-B2B0-355B28A19879}">
      <dgm:prSet/>
      <dgm:spPr/>
      <dgm:t>
        <a:bodyPr/>
        <a:lstStyle/>
        <a:p>
          <a:endParaRPr lang="en-US"/>
        </a:p>
      </dgm:t>
    </dgm:pt>
    <dgm:pt modelId="{47C52496-CABA-4648-948F-4571050ED601}" type="sibTrans" cxnId="{9EAE51CF-994F-42C1-B2B0-355B28A19879}">
      <dgm:prSet/>
      <dgm:spPr/>
      <dgm:t>
        <a:bodyPr/>
        <a:lstStyle/>
        <a:p>
          <a:endParaRPr lang="en-US"/>
        </a:p>
      </dgm:t>
    </dgm:pt>
    <dgm:pt modelId="{4C36D31B-0DD8-4044-9A7D-F00B5C57A060}">
      <dgm:prSet phldrT="[Text]"/>
      <dgm:spPr/>
      <dgm:t>
        <a:bodyPr/>
        <a:lstStyle/>
        <a:p>
          <a:r>
            <a:rPr lang="en-US" dirty="0" smtClean="0"/>
            <a:t>Knowledge sharing</a:t>
          </a:r>
          <a:endParaRPr lang="en-US" dirty="0"/>
        </a:p>
      </dgm:t>
    </dgm:pt>
    <dgm:pt modelId="{F5444B6A-AC6B-4DC0-B351-ABE0DCBC34C8}" type="parTrans" cxnId="{25E8DBF0-D324-4330-84C4-27AFD98BE4E9}">
      <dgm:prSet/>
      <dgm:spPr/>
      <dgm:t>
        <a:bodyPr/>
        <a:lstStyle/>
        <a:p>
          <a:endParaRPr lang="en-US"/>
        </a:p>
      </dgm:t>
    </dgm:pt>
    <dgm:pt modelId="{A969CDDA-3BDB-4222-ACF6-9456E2BE7EA1}" type="sibTrans" cxnId="{25E8DBF0-D324-4330-84C4-27AFD98BE4E9}">
      <dgm:prSet/>
      <dgm:spPr/>
      <dgm:t>
        <a:bodyPr/>
        <a:lstStyle/>
        <a:p>
          <a:endParaRPr lang="en-US"/>
        </a:p>
      </dgm:t>
    </dgm:pt>
    <dgm:pt modelId="{CD139761-FF5F-4F63-ACAA-431B39702985}">
      <dgm:prSet phldrT="[Text]"/>
      <dgm:spPr/>
      <dgm:t>
        <a:bodyPr/>
        <a:lstStyle/>
        <a:p>
          <a:r>
            <a:rPr lang="en-US" dirty="0" smtClean="0"/>
            <a:t>Knowledge application</a:t>
          </a:r>
          <a:endParaRPr lang="en-US" dirty="0"/>
        </a:p>
      </dgm:t>
    </dgm:pt>
    <dgm:pt modelId="{13A46F6A-0773-417C-BAAA-1C1B51410342}" type="parTrans" cxnId="{F240B6C2-FE26-4837-B2C2-DA4C20697F4F}">
      <dgm:prSet/>
      <dgm:spPr/>
      <dgm:t>
        <a:bodyPr/>
        <a:lstStyle/>
        <a:p>
          <a:endParaRPr lang="en-US"/>
        </a:p>
      </dgm:t>
    </dgm:pt>
    <dgm:pt modelId="{8B496744-6452-4DB1-A637-3E33829E788C}" type="sibTrans" cxnId="{F240B6C2-FE26-4837-B2C2-DA4C20697F4F}">
      <dgm:prSet/>
      <dgm:spPr/>
      <dgm:t>
        <a:bodyPr/>
        <a:lstStyle/>
        <a:p>
          <a:endParaRPr lang="en-US"/>
        </a:p>
      </dgm:t>
    </dgm:pt>
    <dgm:pt modelId="{F892A671-7BA6-4878-84F5-6342C64C26BD}">
      <dgm:prSet phldrT="[Text]" custT="1"/>
      <dgm:spPr/>
      <dgm:t>
        <a:bodyPr/>
        <a:lstStyle/>
        <a:p>
          <a:r>
            <a:rPr lang="en-US" sz="1100" dirty="0" smtClean="0"/>
            <a:t>Industry surveys, case studies</a:t>
          </a:r>
          <a:endParaRPr lang="en-US" sz="1100" dirty="0"/>
        </a:p>
      </dgm:t>
    </dgm:pt>
    <dgm:pt modelId="{7488AF5C-E856-4CBF-94D7-382B4C088212}" type="parTrans" cxnId="{5E9ED6B2-2CD9-4A77-B90F-69931FFFDF78}">
      <dgm:prSet/>
      <dgm:spPr/>
      <dgm:t>
        <a:bodyPr/>
        <a:lstStyle/>
        <a:p>
          <a:endParaRPr lang="en-US"/>
        </a:p>
      </dgm:t>
    </dgm:pt>
    <dgm:pt modelId="{298CCECA-9EE9-4CF5-BA6E-666AD7DFF77A}" type="sibTrans" cxnId="{5E9ED6B2-2CD9-4A77-B90F-69931FFFDF78}">
      <dgm:prSet/>
      <dgm:spPr/>
      <dgm:t>
        <a:bodyPr/>
        <a:lstStyle/>
        <a:p>
          <a:endParaRPr lang="en-US"/>
        </a:p>
      </dgm:t>
    </dgm:pt>
    <dgm:pt modelId="{4333CA0E-AE8B-464F-BFDB-7017EE68B4B3}">
      <dgm:prSet phldrT="[Text]" custT="1"/>
      <dgm:spPr/>
      <dgm:t>
        <a:bodyPr/>
        <a:lstStyle/>
        <a:p>
          <a:r>
            <a:rPr lang="en-US" sz="1100" dirty="0" smtClean="0"/>
            <a:t>Engagement of the logistics industry in the reform process</a:t>
          </a:r>
          <a:endParaRPr lang="en-US" sz="1100" dirty="0"/>
        </a:p>
      </dgm:t>
    </dgm:pt>
    <dgm:pt modelId="{CB8007CB-C3A3-4464-9E3B-C008A643BBBD}" type="parTrans" cxnId="{1310CCFE-4AAD-45A6-BBCA-B5A50476CABD}">
      <dgm:prSet/>
      <dgm:spPr/>
      <dgm:t>
        <a:bodyPr/>
        <a:lstStyle/>
        <a:p>
          <a:endParaRPr lang="en-US"/>
        </a:p>
      </dgm:t>
    </dgm:pt>
    <dgm:pt modelId="{1F6ADEAA-957D-47AE-A12B-DA0FD7088F88}" type="sibTrans" cxnId="{1310CCFE-4AAD-45A6-BBCA-B5A50476CABD}">
      <dgm:prSet/>
      <dgm:spPr/>
      <dgm:t>
        <a:bodyPr/>
        <a:lstStyle/>
        <a:p>
          <a:endParaRPr lang="en-US"/>
        </a:p>
      </dgm:t>
    </dgm:pt>
    <dgm:pt modelId="{1505C35F-BDA1-4DE7-91DA-21F0D45A8258}">
      <dgm:prSet phldrT="[Text]" custT="1"/>
      <dgm:spPr/>
      <dgm:t>
        <a:bodyPr/>
        <a:lstStyle/>
        <a:p>
          <a:r>
            <a:rPr lang="en-US" sz="1100" dirty="0" smtClean="0"/>
            <a:t>Support to regulatory authorities for implementation of the reform agenda</a:t>
          </a:r>
          <a:endParaRPr lang="en-US" sz="1100" dirty="0"/>
        </a:p>
      </dgm:t>
    </dgm:pt>
    <dgm:pt modelId="{802E973C-10ED-4290-BF2B-E2F6DAEB83AE}" type="parTrans" cxnId="{2C200BBD-07CC-4921-B201-22842989E11F}">
      <dgm:prSet/>
      <dgm:spPr/>
      <dgm:t>
        <a:bodyPr/>
        <a:lstStyle/>
        <a:p>
          <a:endParaRPr lang="en-US"/>
        </a:p>
      </dgm:t>
    </dgm:pt>
    <dgm:pt modelId="{EFA133B7-3A43-43CC-8BD9-A22E3573E7E8}" type="sibTrans" cxnId="{2C200BBD-07CC-4921-B201-22842989E11F}">
      <dgm:prSet/>
      <dgm:spPr/>
      <dgm:t>
        <a:bodyPr/>
        <a:lstStyle/>
        <a:p>
          <a:endParaRPr lang="en-US"/>
        </a:p>
      </dgm:t>
    </dgm:pt>
    <dgm:pt modelId="{DF046365-240A-4C6F-A2FE-950E86391FBB}" type="pres">
      <dgm:prSet presAssocID="{15C21DE0-6B30-4544-9E31-2A29A941E19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A962BEC-9898-4081-AAED-E7F14735C85F}" type="pres">
      <dgm:prSet presAssocID="{43C48E1C-354A-46F0-8343-5C85A59D470A}" presName="Accent1" presStyleCnt="0"/>
      <dgm:spPr/>
      <dgm:t>
        <a:bodyPr/>
        <a:lstStyle/>
        <a:p>
          <a:endParaRPr lang="en-US"/>
        </a:p>
      </dgm:t>
    </dgm:pt>
    <dgm:pt modelId="{BF20E565-29AE-4603-AE31-5A8412E861B6}" type="pres">
      <dgm:prSet presAssocID="{43C48E1C-354A-46F0-8343-5C85A59D470A}" presName="Accent" presStyleLbl="node1" presStyleIdx="0" presStyleCnt="3"/>
      <dgm:spPr/>
      <dgm:t>
        <a:bodyPr/>
        <a:lstStyle/>
        <a:p>
          <a:endParaRPr lang="en-US"/>
        </a:p>
      </dgm:t>
    </dgm:pt>
    <dgm:pt modelId="{3CEE1FB2-DBA4-4201-B968-5F62D421755F}" type="pres">
      <dgm:prSet presAssocID="{43C48E1C-354A-46F0-8343-5C85A59D470A}" presName="Child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518C5-F489-444A-AD73-8DEAF2387A12}" type="pres">
      <dgm:prSet presAssocID="{43C48E1C-354A-46F0-8343-5C85A59D470A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880E3-9011-4338-B71B-C023BAC4AB3C}" type="pres">
      <dgm:prSet presAssocID="{4C36D31B-0DD8-4044-9A7D-F00B5C57A060}" presName="Accent2" presStyleCnt="0"/>
      <dgm:spPr/>
      <dgm:t>
        <a:bodyPr/>
        <a:lstStyle/>
        <a:p>
          <a:endParaRPr lang="en-US"/>
        </a:p>
      </dgm:t>
    </dgm:pt>
    <dgm:pt modelId="{CCFA8A40-E13F-461F-B611-28CEEF949406}" type="pres">
      <dgm:prSet presAssocID="{4C36D31B-0DD8-4044-9A7D-F00B5C57A060}" presName="Accent" presStyleLbl="node1" presStyleIdx="1" presStyleCnt="3"/>
      <dgm:spPr/>
      <dgm:t>
        <a:bodyPr/>
        <a:lstStyle/>
        <a:p>
          <a:endParaRPr lang="en-US"/>
        </a:p>
      </dgm:t>
    </dgm:pt>
    <dgm:pt modelId="{DB030133-5A33-4CD1-A8D1-5EE5DA45B0F6}" type="pres">
      <dgm:prSet presAssocID="{4C36D31B-0DD8-4044-9A7D-F00B5C57A060}" presName="Child2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FF08A-C427-4E75-8789-0CBA0CE1B0A1}" type="pres">
      <dgm:prSet presAssocID="{4C36D31B-0DD8-4044-9A7D-F00B5C57A060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8755C-1CF2-4455-909D-8E4227B7DA57}" type="pres">
      <dgm:prSet presAssocID="{CD139761-FF5F-4F63-ACAA-431B39702985}" presName="Accent3" presStyleCnt="0"/>
      <dgm:spPr/>
      <dgm:t>
        <a:bodyPr/>
        <a:lstStyle/>
        <a:p>
          <a:endParaRPr lang="en-US"/>
        </a:p>
      </dgm:t>
    </dgm:pt>
    <dgm:pt modelId="{FC0CB31F-FD7F-48D9-900D-DCD1C755B7E6}" type="pres">
      <dgm:prSet presAssocID="{CD139761-FF5F-4F63-ACAA-431B39702985}" presName="Accent" presStyleLbl="node1" presStyleIdx="2" presStyleCnt="3"/>
      <dgm:spPr/>
      <dgm:t>
        <a:bodyPr/>
        <a:lstStyle/>
        <a:p>
          <a:endParaRPr lang="en-US"/>
        </a:p>
      </dgm:t>
    </dgm:pt>
    <dgm:pt modelId="{6F19A607-3933-46A9-AAF1-A7ACEAFDDC78}" type="pres">
      <dgm:prSet presAssocID="{CD139761-FF5F-4F63-ACAA-431B39702985}" presName="Child3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23F43-41E7-4B77-A0A8-5318D1596EDA}" type="pres">
      <dgm:prSet presAssocID="{CD139761-FF5F-4F63-ACAA-431B39702985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85724A-CAB5-4318-9524-884796025197}" type="presOf" srcId="{1505C35F-BDA1-4DE7-91DA-21F0D45A8258}" destId="{6F19A607-3933-46A9-AAF1-A7ACEAFDDC78}" srcOrd="0" destOrd="0" presId="urn:microsoft.com/office/officeart/2009/layout/CircleArrowProcess"/>
    <dgm:cxn modelId="{25E8DBF0-D324-4330-84C4-27AFD98BE4E9}" srcId="{15C21DE0-6B30-4544-9E31-2A29A941E19B}" destId="{4C36D31B-0DD8-4044-9A7D-F00B5C57A060}" srcOrd="1" destOrd="0" parTransId="{F5444B6A-AC6B-4DC0-B351-ABE0DCBC34C8}" sibTransId="{A969CDDA-3BDB-4222-ACF6-9456E2BE7EA1}"/>
    <dgm:cxn modelId="{A182E92D-3065-4C74-AAB1-5F251CA4BF8B}" type="presOf" srcId="{CD139761-FF5F-4F63-ACAA-431B39702985}" destId="{68F23F43-41E7-4B77-A0A8-5318D1596EDA}" srcOrd="0" destOrd="0" presId="urn:microsoft.com/office/officeart/2009/layout/CircleArrowProcess"/>
    <dgm:cxn modelId="{B34CD1BA-4679-40D5-8D97-E8133E4DAB03}" type="presOf" srcId="{4333CA0E-AE8B-464F-BFDB-7017EE68B4B3}" destId="{DB030133-5A33-4CD1-A8D1-5EE5DA45B0F6}" srcOrd="0" destOrd="0" presId="urn:microsoft.com/office/officeart/2009/layout/CircleArrowProcess"/>
    <dgm:cxn modelId="{1310CCFE-4AAD-45A6-BBCA-B5A50476CABD}" srcId="{4C36D31B-0DD8-4044-9A7D-F00B5C57A060}" destId="{4333CA0E-AE8B-464F-BFDB-7017EE68B4B3}" srcOrd="0" destOrd="0" parTransId="{CB8007CB-C3A3-4464-9E3B-C008A643BBBD}" sibTransId="{1F6ADEAA-957D-47AE-A12B-DA0FD7088F88}"/>
    <dgm:cxn modelId="{5E9ED6B2-2CD9-4A77-B90F-69931FFFDF78}" srcId="{43C48E1C-354A-46F0-8343-5C85A59D470A}" destId="{F892A671-7BA6-4878-84F5-6342C64C26BD}" srcOrd="0" destOrd="0" parTransId="{7488AF5C-E856-4CBF-94D7-382B4C088212}" sibTransId="{298CCECA-9EE9-4CF5-BA6E-666AD7DFF77A}"/>
    <dgm:cxn modelId="{406C4F83-8EEC-422B-B99A-FD05B4D69996}" type="presOf" srcId="{43C48E1C-354A-46F0-8343-5C85A59D470A}" destId="{81B518C5-F489-444A-AD73-8DEAF2387A12}" srcOrd="0" destOrd="0" presId="urn:microsoft.com/office/officeart/2009/layout/CircleArrowProcess"/>
    <dgm:cxn modelId="{BA6E544F-CE9B-4668-8B4E-FD7F9CCC3E12}" type="presOf" srcId="{4C36D31B-0DD8-4044-9A7D-F00B5C57A060}" destId="{D97FF08A-C427-4E75-8789-0CBA0CE1B0A1}" srcOrd="0" destOrd="0" presId="urn:microsoft.com/office/officeart/2009/layout/CircleArrowProcess"/>
    <dgm:cxn modelId="{12AC1A5C-AD0B-4E08-9505-8BF7E1AABECC}" type="presOf" srcId="{F892A671-7BA6-4878-84F5-6342C64C26BD}" destId="{3CEE1FB2-DBA4-4201-B968-5F62D421755F}" srcOrd="0" destOrd="0" presId="urn:microsoft.com/office/officeart/2009/layout/CircleArrowProcess"/>
    <dgm:cxn modelId="{2C200BBD-07CC-4921-B201-22842989E11F}" srcId="{CD139761-FF5F-4F63-ACAA-431B39702985}" destId="{1505C35F-BDA1-4DE7-91DA-21F0D45A8258}" srcOrd="0" destOrd="0" parTransId="{802E973C-10ED-4290-BF2B-E2F6DAEB83AE}" sibTransId="{EFA133B7-3A43-43CC-8BD9-A22E3573E7E8}"/>
    <dgm:cxn modelId="{9EAE51CF-994F-42C1-B2B0-355B28A19879}" srcId="{15C21DE0-6B30-4544-9E31-2A29A941E19B}" destId="{43C48E1C-354A-46F0-8343-5C85A59D470A}" srcOrd="0" destOrd="0" parTransId="{B19613CC-E268-43FA-A85A-6BA7AA4CC5BE}" sibTransId="{47C52496-CABA-4648-948F-4571050ED601}"/>
    <dgm:cxn modelId="{16AF0CE0-370E-405D-8479-531FF7E3C746}" type="presOf" srcId="{15C21DE0-6B30-4544-9E31-2A29A941E19B}" destId="{DF046365-240A-4C6F-A2FE-950E86391FBB}" srcOrd="0" destOrd="0" presId="urn:microsoft.com/office/officeart/2009/layout/CircleArrowProcess"/>
    <dgm:cxn modelId="{F240B6C2-FE26-4837-B2C2-DA4C20697F4F}" srcId="{15C21DE0-6B30-4544-9E31-2A29A941E19B}" destId="{CD139761-FF5F-4F63-ACAA-431B39702985}" srcOrd="2" destOrd="0" parTransId="{13A46F6A-0773-417C-BAAA-1C1B51410342}" sibTransId="{8B496744-6452-4DB1-A637-3E33829E788C}"/>
    <dgm:cxn modelId="{2AC1DD18-4A41-4E04-BBA3-B93E5C2BDFF5}" type="presParOf" srcId="{DF046365-240A-4C6F-A2FE-950E86391FBB}" destId="{3A962BEC-9898-4081-AAED-E7F14735C85F}" srcOrd="0" destOrd="0" presId="urn:microsoft.com/office/officeart/2009/layout/CircleArrowProcess"/>
    <dgm:cxn modelId="{1793ED02-6EF3-45A3-A0CE-B729FE3AE2AD}" type="presParOf" srcId="{3A962BEC-9898-4081-AAED-E7F14735C85F}" destId="{BF20E565-29AE-4603-AE31-5A8412E861B6}" srcOrd="0" destOrd="0" presId="urn:microsoft.com/office/officeart/2009/layout/CircleArrowProcess"/>
    <dgm:cxn modelId="{6D3A6B74-0772-4A80-A9F6-A97B4F5A0C09}" type="presParOf" srcId="{DF046365-240A-4C6F-A2FE-950E86391FBB}" destId="{3CEE1FB2-DBA4-4201-B968-5F62D421755F}" srcOrd="1" destOrd="0" presId="urn:microsoft.com/office/officeart/2009/layout/CircleArrowProcess"/>
    <dgm:cxn modelId="{DEADF6AC-5E82-4E9E-8381-C4FEBC8AA39C}" type="presParOf" srcId="{DF046365-240A-4C6F-A2FE-950E86391FBB}" destId="{81B518C5-F489-444A-AD73-8DEAF2387A12}" srcOrd="2" destOrd="0" presId="urn:microsoft.com/office/officeart/2009/layout/CircleArrowProcess"/>
    <dgm:cxn modelId="{F3001D63-EC6E-4B7C-B602-814031FF9A27}" type="presParOf" srcId="{DF046365-240A-4C6F-A2FE-950E86391FBB}" destId="{9CD880E3-9011-4338-B71B-C023BAC4AB3C}" srcOrd="3" destOrd="0" presId="urn:microsoft.com/office/officeart/2009/layout/CircleArrowProcess"/>
    <dgm:cxn modelId="{DEEF4159-7341-4E43-9041-D5B9D619297B}" type="presParOf" srcId="{9CD880E3-9011-4338-B71B-C023BAC4AB3C}" destId="{CCFA8A40-E13F-461F-B611-28CEEF949406}" srcOrd="0" destOrd="0" presId="urn:microsoft.com/office/officeart/2009/layout/CircleArrowProcess"/>
    <dgm:cxn modelId="{9C23E262-E640-41B1-B6A4-85480952EE30}" type="presParOf" srcId="{DF046365-240A-4C6F-A2FE-950E86391FBB}" destId="{DB030133-5A33-4CD1-A8D1-5EE5DA45B0F6}" srcOrd="4" destOrd="0" presId="urn:microsoft.com/office/officeart/2009/layout/CircleArrowProcess"/>
    <dgm:cxn modelId="{D6A0D628-6BC7-4B8D-8E53-2F4F381C2BFC}" type="presParOf" srcId="{DF046365-240A-4C6F-A2FE-950E86391FBB}" destId="{D97FF08A-C427-4E75-8789-0CBA0CE1B0A1}" srcOrd="5" destOrd="0" presId="urn:microsoft.com/office/officeart/2009/layout/CircleArrowProcess"/>
    <dgm:cxn modelId="{7593308F-801D-4E93-9FC9-979FAF5B06CB}" type="presParOf" srcId="{DF046365-240A-4C6F-A2FE-950E86391FBB}" destId="{81B8755C-1CF2-4455-909D-8E4227B7DA57}" srcOrd="6" destOrd="0" presId="urn:microsoft.com/office/officeart/2009/layout/CircleArrowProcess"/>
    <dgm:cxn modelId="{AC72DC00-C101-4024-A54E-3854B27A896E}" type="presParOf" srcId="{81B8755C-1CF2-4455-909D-8E4227B7DA57}" destId="{FC0CB31F-FD7F-48D9-900D-DCD1C755B7E6}" srcOrd="0" destOrd="0" presId="urn:microsoft.com/office/officeart/2009/layout/CircleArrowProcess"/>
    <dgm:cxn modelId="{967FC4DC-A32B-4994-B2E8-7C2762E671C4}" type="presParOf" srcId="{DF046365-240A-4C6F-A2FE-950E86391FBB}" destId="{6F19A607-3933-46A9-AAF1-A7ACEAFDDC78}" srcOrd="7" destOrd="0" presId="urn:microsoft.com/office/officeart/2009/layout/CircleArrowProcess"/>
    <dgm:cxn modelId="{81B1B7B0-0819-4714-BB42-7930FC4ED81F}" type="presParOf" srcId="{DF046365-240A-4C6F-A2FE-950E86391FBB}" destId="{68F23F43-41E7-4B77-A0A8-5318D1596EDA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C21DE0-6B30-4544-9E31-2A29A941E19B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3C48E1C-354A-46F0-8343-5C85A59D470A}">
      <dgm:prSet phldrT="[Text]"/>
      <dgm:spPr/>
      <dgm:t>
        <a:bodyPr/>
        <a:lstStyle/>
        <a:p>
          <a:r>
            <a:rPr lang="en-US" dirty="0" smtClean="0"/>
            <a:t>Knowledge creation</a:t>
          </a:r>
          <a:endParaRPr lang="en-US" dirty="0"/>
        </a:p>
      </dgm:t>
    </dgm:pt>
    <dgm:pt modelId="{B19613CC-E268-43FA-A85A-6BA7AA4CC5BE}" type="parTrans" cxnId="{9EAE51CF-994F-42C1-B2B0-355B28A19879}">
      <dgm:prSet/>
      <dgm:spPr/>
      <dgm:t>
        <a:bodyPr/>
        <a:lstStyle/>
        <a:p>
          <a:endParaRPr lang="en-US"/>
        </a:p>
      </dgm:t>
    </dgm:pt>
    <dgm:pt modelId="{47C52496-CABA-4648-948F-4571050ED601}" type="sibTrans" cxnId="{9EAE51CF-994F-42C1-B2B0-355B28A19879}">
      <dgm:prSet/>
      <dgm:spPr/>
      <dgm:t>
        <a:bodyPr/>
        <a:lstStyle/>
        <a:p>
          <a:endParaRPr lang="en-US"/>
        </a:p>
      </dgm:t>
    </dgm:pt>
    <dgm:pt modelId="{4C36D31B-0DD8-4044-9A7D-F00B5C57A060}">
      <dgm:prSet phldrT="[Text]"/>
      <dgm:spPr/>
      <dgm:t>
        <a:bodyPr/>
        <a:lstStyle/>
        <a:p>
          <a:r>
            <a:rPr lang="en-US" dirty="0" smtClean="0"/>
            <a:t>Knowledge sharing</a:t>
          </a:r>
          <a:endParaRPr lang="en-US" dirty="0"/>
        </a:p>
      </dgm:t>
    </dgm:pt>
    <dgm:pt modelId="{F5444B6A-AC6B-4DC0-B351-ABE0DCBC34C8}" type="parTrans" cxnId="{25E8DBF0-D324-4330-84C4-27AFD98BE4E9}">
      <dgm:prSet/>
      <dgm:spPr/>
      <dgm:t>
        <a:bodyPr/>
        <a:lstStyle/>
        <a:p>
          <a:endParaRPr lang="en-US"/>
        </a:p>
      </dgm:t>
    </dgm:pt>
    <dgm:pt modelId="{A969CDDA-3BDB-4222-ACF6-9456E2BE7EA1}" type="sibTrans" cxnId="{25E8DBF0-D324-4330-84C4-27AFD98BE4E9}">
      <dgm:prSet/>
      <dgm:spPr/>
      <dgm:t>
        <a:bodyPr/>
        <a:lstStyle/>
        <a:p>
          <a:endParaRPr lang="en-US"/>
        </a:p>
      </dgm:t>
    </dgm:pt>
    <dgm:pt modelId="{CD139761-FF5F-4F63-ACAA-431B39702985}">
      <dgm:prSet phldrT="[Text]"/>
      <dgm:spPr/>
      <dgm:t>
        <a:bodyPr/>
        <a:lstStyle/>
        <a:p>
          <a:r>
            <a:rPr lang="en-US" dirty="0" smtClean="0"/>
            <a:t>Knowledge application</a:t>
          </a:r>
          <a:endParaRPr lang="en-US" dirty="0"/>
        </a:p>
      </dgm:t>
    </dgm:pt>
    <dgm:pt modelId="{13A46F6A-0773-417C-BAAA-1C1B51410342}" type="parTrans" cxnId="{F240B6C2-FE26-4837-B2C2-DA4C20697F4F}">
      <dgm:prSet/>
      <dgm:spPr/>
      <dgm:t>
        <a:bodyPr/>
        <a:lstStyle/>
        <a:p>
          <a:endParaRPr lang="en-US"/>
        </a:p>
      </dgm:t>
    </dgm:pt>
    <dgm:pt modelId="{8B496744-6452-4DB1-A637-3E33829E788C}" type="sibTrans" cxnId="{F240B6C2-FE26-4837-B2C2-DA4C20697F4F}">
      <dgm:prSet/>
      <dgm:spPr/>
      <dgm:t>
        <a:bodyPr/>
        <a:lstStyle/>
        <a:p>
          <a:endParaRPr lang="en-US"/>
        </a:p>
      </dgm:t>
    </dgm:pt>
    <dgm:pt modelId="{F892A671-7BA6-4878-84F5-6342C64C26BD}">
      <dgm:prSet phldrT="[Text]"/>
      <dgm:spPr/>
      <dgm:t>
        <a:bodyPr/>
        <a:lstStyle/>
        <a:p>
          <a:r>
            <a:rPr lang="en-US" dirty="0" smtClean="0"/>
            <a:t>Transport Observatories</a:t>
          </a:r>
          <a:endParaRPr lang="en-US" dirty="0"/>
        </a:p>
      </dgm:t>
    </dgm:pt>
    <dgm:pt modelId="{7488AF5C-E856-4CBF-94D7-382B4C088212}" type="parTrans" cxnId="{5E9ED6B2-2CD9-4A77-B90F-69931FFFDF78}">
      <dgm:prSet/>
      <dgm:spPr/>
      <dgm:t>
        <a:bodyPr/>
        <a:lstStyle/>
        <a:p>
          <a:endParaRPr lang="en-US"/>
        </a:p>
      </dgm:t>
    </dgm:pt>
    <dgm:pt modelId="{298CCECA-9EE9-4CF5-BA6E-666AD7DFF77A}" type="sibTrans" cxnId="{5E9ED6B2-2CD9-4A77-B90F-69931FFFDF78}">
      <dgm:prSet/>
      <dgm:spPr/>
      <dgm:t>
        <a:bodyPr/>
        <a:lstStyle/>
        <a:p>
          <a:endParaRPr lang="en-US"/>
        </a:p>
      </dgm:t>
    </dgm:pt>
    <dgm:pt modelId="{4333CA0E-AE8B-464F-BFDB-7017EE68B4B3}">
      <dgm:prSet phldrT="[Text]"/>
      <dgm:spPr/>
      <dgm:t>
        <a:bodyPr/>
        <a:lstStyle/>
        <a:p>
          <a:r>
            <a:rPr lang="en-US" dirty="0" smtClean="0"/>
            <a:t>Inclusive policy dialogue among all types of stakeholders</a:t>
          </a:r>
          <a:endParaRPr lang="en-US" dirty="0"/>
        </a:p>
      </dgm:t>
    </dgm:pt>
    <dgm:pt modelId="{CB8007CB-C3A3-4464-9E3B-C008A643BBBD}" type="parTrans" cxnId="{1310CCFE-4AAD-45A6-BBCA-B5A50476CABD}">
      <dgm:prSet/>
      <dgm:spPr/>
      <dgm:t>
        <a:bodyPr/>
        <a:lstStyle/>
        <a:p>
          <a:endParaRPr lang="en-US"/>
        </a:p>
      </dgm:t>
    </dgm:pt>
    <dgm:pt modelId="{1F6ADEAA-957D-47AE-A12B-DA0FD7088F88}" type="sibTrans" cxnId="{1310CCFE-4AAD-45A6-BBCA-B5A50476CABD}">
      <dgm:prSet/>
      <dgm:spPr/>
      <dgm:t>
        <a:bodyPr/>
        <a:lstStyle/>
        <a:p>
          <a:endParaRPr lang="en-US"/>
        </a:p>
      </dgm:t>
    </dgm:pt>
    <dgm:pt modelId="{1505C35F-BDA1-4DE7-91DA-21F0D45A8258}">
      <dgm:prSet phldrT="[Text]"/>
      <dgm:spPr/>
      <dgm:t>
        <a:bodyPr/>
        <a:lstStyle/>
        <a:p>
          <a:r>
            <a:rPr lang="en-US" dirty="0" smtClean="0"/>
            <a:t>Institution building for effective policies</a:t>
          </a:r>
          <a:endParaRPr lang="en-US" dirty="0"/>
        </a:p>
      </dgm:t>
    </dgm:pt>
    <dgm:pt modelId="{802E973C-10ED-4290-BF2B-E2F6DAEB83AE}" type="parTrans" cxnId="{2C200BBD-07CC-4921-B201-22842989E11F}">
      <dgm:prSet/>
      <dgm:spPr/>
      <dgm:t>
        <a:bodyPr/>
        <a:lstStyle/>
        <a:p>
          <a:endParaRPr lang="en-US"/>
        </a:p>
      </dgm:t>
    </dgm:pt>
    <dgm:pt modelId="{EFA133B7-3A43-43CC-8BD9-A22E3573E7E8}" type="sibTrans" cxnId="{2C200BBD-07CC-4921-B201-22842989E11F}">
      <dgm:prSet/>
      <dgm:spPr/>
      <dgm:t>
        <a:bodyPr/>
        <a:lstStyle/>
        <a:p>
          <a:endParaRPr lang="en-US"/>
        </a:p>
      </dgm:t>
    </dgm:pt>
    <dgm:pt modelId="{42E6553D-EF73-404E-A279-1557B3266654}">
      <dgm:prSet phldrT="[Text]"/>
      <dgm:spPr/>
      <dgm:t>
        <a:bodyPr/>
        <a:lstStyle/>
        <a:p>
          <a:r>
            <a:rPr lang="en-US" dirty="0" smtClean="0"/>
            <a:t>Institutional framework</a:t>
          </a:r>
          <a:endParaRPr lang="en-US" dirty="0"/>
        </a:p>
      </dgm:t>
    </dgm:pt>
    <dgm:pt modelId="{03A9F1BC-B769-42C7-B2E4-96F287EFF0EB}" type="parTrans" cxnId="{C1A1ADCC-846C-461B-AA47-3BAF0C6F5B29}">
      <dgm:prSet/>
      <dgm:spPr/>
      <dgm:t>
        <a:bodyPr/>
        <a:lstStyle/>
        <a:p>
          <a:endParaRPr lang="en-US"/>
        </a:p>
      </dgm:t>
    </dgm:pt>
    <dgm:pt modelId="{C10DB7EE-D42D-4DF0-A572-37CC77CC1DEB}" type="sibTrans" cxnId="{C1A1ADCC-846C-461B-AA47-3BAF0C6F5B29}">
      <dgm:prSet/>
      <dgm:spPr/>
      <dgm:t>
        <a:bodyPr/>
        <a:lstStyle/>
        <a:p>
          <a:endParaRPr lang="en-US"/>
        </a:p>
      </dgm:t>
    </dgm:pt>
    <dgm:pt modelId="{DF046365-240A-4C6F-A2FE-950E86391FBB}" type="pres">
      <dgm:prSet presAssocID="{15C21DE0-6B30-4544-9E31-2A29A941E19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A962BEC-9898-4081-AAED-E7F14735C85F}" type="pres">
      <dgm:prSet presAssocID="{43C48E1C-354A-46F0-8343-5C85A59D470A}" presName="Accent1" presStyleCnt="0"/>
      <dgm:spPr/>
      <dgm:t>
        <a:bodyPr/>
        <a:lstStyle/>
        <a:p>
          <a:endParaRPr lang="en-US"/>
        </a:p>
      </dgm:t>
    </dgm:pt>
    <dgm:pt modelId="{BF20E565-29AE-4603-AE31-5A8412E861B6}" type="pres">
      <dgm:prSet presAssocID="{43C48E1C-354A-46F0-8343-5C85A59D470A}" presName="Accent" presStyleLbl="node1" presStyleIdx="0" presStyleCnt="3"/>
      <dgm:spPr/>
      <dgm:t>
        <a:bodyPr/>
        <a:lstStyle/>
        <a:p>
          <a:endParaRPr lang="en-US"/>
        </a:p>
      </dgm:t>
    </dgm:pt>
    <dgm:pt modelId="{3CEE1FB2-DBA4-4201-B968-5F62D421755F}" type="pres">
      <dgm:prSet presAssocID="{43C48E1C-354A-46F0-8343-5C85A59D470A}" presName="Child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518C5-F489-444A-AD73-8DEAF2387A12}" type="pres">
      <dgm:prSet presAssocID="{43C48E1C-354A-46F0-8343-5C85A59D470A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880E3-9011-4338-B71B-C023BAC4AB3C}" type="pres">
      <dgm:prSet presAssocID="{4C36D31B-0DD8-4044-9A7D-F00B5C57A060}" presName="Accent2" presStyleCnt="0"/>
      <dgm:spPr/>
      <dgm:t>
        <a:bodyPr/>
        <a:lstStyle/>
        <a:p>
          <a:endParaRPr lang="en-US"/>
        </a:p>
      </dgm:t>
    </dgm:pt>
    <dgm:pt modelId="{CCFA8A40-E13F-461F-B611-28CEEF949406}" type="pres">
      <dgm:prSet presAssocID="{4C36D31B-0DD8-4044-9A7D-F00B5C57A060}" presName="Accent" presStyleLbl="node1" presStyleIdx="1" presStyleCnt="3"/>
      <dgm:spPr/>
      <dgm:t>
        <a:bodyPr/>
        <a:lstStyle/>
        <a:p>
          <a:endParaRPr lang="en-US"/>
        </a:p>
      </dgm:t>
    </dgm:pt>
    <dgm:pt modelId="{DB030133-5A33-4CD1-A8D1-5EE5DA45B0F6}" type="pres">
      <dgm:prSet presAssocID="{4C36D31B-0DD8-4044-9A7D-F00B5C57A060}" presName="Child2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FF08A-C427-4E75-8789-0CBA0CE1B0A1}" type="pres">
      <dgm:prSet presAssocID="{4C36D31B-0DD8-4044-9A7D-F00B5C57A060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8755C-1CF2-4455-909D-8E4227B7DA57}" type="pres">
      <dgm:prSet presAssocID="{CD139761-FF5F-4F63-ACAA-431B39702985}" presName="Accent3" presStyleCnt="0"/>
      <dgm:spPr/>
      <dgm:t>
        <a:bodyPr/>
        <a:lstStyle/>
        <a:p>
          <a:endParaRPr lang="en-US"/>
        </a:p>
      </dgm:t>
    </dgm:pt>
    <dgm:pt modelId="{FC0CB31F-FD7F-48D9-900D-DCD1C755B7E6}" type="pres">
      <dgm:prSet presAssocID="{CD139761-FF5F-4F63-ACAA-431B39702985}" presName="Accent" presStyleLbl="node1" presStyleIdx="2" presStyleCnt="3"/>
      <dgm:spPr/>
      <dgm:t>
        <a:bodyPr/>
        <a:lstStyle/>
        <a:p>
          <a:endParaRPr lang="en-US"/>
        </a:p>
      </dgm:t>
    </dgm:pt>
    <dgm:pt modelId="{6F19A607-3933-46A9-AAF1-A7ACEAFDDC78}" type="pres">
      <dgm:prSet presAssocID="{CD139761-FF5F-4F63-ACAA-431B39702985}" presName="Child3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23F43-41E7-4B77-A0A8-5318D1596EDA}" type="pres">
      <dgm:prSet presAssocID="{CD139761-FF5F-4F63-ACAA-431B39702985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F4381A-BB97-4900-9264-7A59E9383DC2}" type="presOf" srcId="{F892A671-7BA6-4878-84F5-6342C64C26BD}" destId="{3CEE1FB2-DBA4-4201-B968-5F62D421755F}" srcOrd="0" destOrd="0" presId="urn:microsoft.com/office/officeart/2009/layout/CircleArrowProcess"/>
    <dgm:cxn modelId="{D509B4F4-51D6-40EC-A040-B7FF5D1F3ED2}" type="presOf" srcId="{4333CA0E-AE8B-464F-BFDB-7017EE68B4B3}" destId="{DB030133-5A33-4CD1-A8D1-5EE5DA45B0F6}" srcOrd="0" destOrd="0" presId="urn:microsoft.com/office/officeart/2009/layout/CircleArrowProcess"/>
    <dgm:cxn modelId="{803E2F9B-52AB-47FC-8B24-7309A791C5A3}" type="presOf" srcId="{1505C35F-BDA1-4DE7-91DA-21F0D45A8258}" destId="{6F19A607-3933-46A9-AAF1-A7ACEAFDDC78}" srcOrd="0" destOrd="0" presId="urn:microsoft.com/office/officeart/2009/layout/CircleArrowProcess"/>
    <dgm:cxn modelId="{AEEBE4D6-C547-409D-921E-6C07C2D15A5C}" type="presOf" srcId="{CD139761-FF5F-4F63-ACAA-431B39702985}" destId="{68F23F43-41E7-4B77-A0A8-5318D1596EDA}" srcOrd="0" destOrd="0" presId="urn:microsoft.com/office/officeart/2009/layout/CircleArrowProcess"/>
    <dgm:cxn modelId="{4EE24AAA-DE69-4169-A30D-0C9FCBAD713B}" type="presOf" srcId="{4C36D31B-0DD8-4044-9A7D-F00B5C57A060}" destId="{D97FF08A-C427-4E75-8789-0CBA0CE1B0A1}" srcOrd="0" destOrd="0" presId="urn:microsoft.com/office/officeart/2009/layout/CircleArrowProcess"/>
    <dgm:cxn modelId="{1310CCFE-4AAD-45A6-BBCA-B5A50476CABD}" srcId="{4C36D31B-0DD8-4044-9A7D-F00B5C57A060}" destId="{4333CA0E-AE8B-464F-BFDB-7017EE68B4B3}" srcOrd="0" destOrd="0" parTransId="{CB8007CB-C3A3-4464-9E3B-C008A643BBBD}" sibTransId="{1F6ADEAA-957D-47AE-A12B-DA0FD7088F88}"/>
    <dgm:cxn modelId="{2C200BBD-07CC-4921-B201-22842989E11F}" srcId="{CD139761-FF5F-4F63-ACAA-431B39702985}" destId="{1505C35F-BDA1-4DE7-91DA-21F0D45A8258}" srcOrd="0" destOrd="0" parTransId="{802E973C-10ED-4290-BF2B-E2F6DAEB83AE}" sibTransId="{EFA133B7-3A43-43CC-8BD9-A22E3573E7E8}"/>
    <dgm:cxn modelId="{52BF7AA4-57E9-43B9-9B92-D7D742E85465}" type="presOf" srcId="{43C48E1C-354A-46F0-8343-5C85A59D470A}" destId="{81B518C5-F489-444A-AD73-8DEAF2387A12}" srcOrd="0" destOrd="0" presId="urn:microsoft.com/office/officeart/2009/layout/CircleArrowProcess"/>
    <dgm:cxn modelId="{5E9ED6B2-2CD9-4A77-B90F-69931FFFDF78}" srcId="{43C48E1C-354A-46F0-8343-5C85A59D470A}" destId="{F892A671-7BA6-4878-84F5-6342C64C26BD}" srcOrd="0" destOrd="0" parTransId="{7488AF5C-E856-4CBF-94D7-382B4C088212}" sibTransId="{298CCECA-9EE9-4CF5-BA6E-666AD7DFF77A}"/>
    <dgm:cxn modelId="{443A0E8B-C481-4F8B-B0B7-2319E0C7E69F}" type="presOf" srcId="{15C21DE0-6B30-4544-9E31-2A29A941E19B}" destId="{DF046365-240A-4C6F-A2FE-950E86391FBB}" srcOrd="0" destOrd="0" presId="urn:microsoft.com/office/officeart/2009/layout/CircleArrowProcess"/>
    <dgm:cxn modelId="{038A0E1A-123B-4C45-960A-DAA072C7537E}" type="presOf" srcId="{42E6553D-EF73-404E-A279-1557B3266654}" destId="{3CEE1FB2-DBA4-4201-B968-5F62D421755F}" srcOrd="0" destOrd="1" presId="urn:microsoft.com/office/officeart/2009/layout/CircleArrowProcess"/>
    <dgm:cxn modelId="{9EAE51CF-994F-42C1-B2B0-355B28A19879}" srcId="{15C21DE0-6B30-4544-9E31-2A29A941E19B}" destId="{43C48E1C-354A-46F0-8343-5C85A59D470A}" srcOrd="0" destOrd="0" parTransId="{B19613CC-E268-43FA-A85A-6BA7AA4CC5BE}" sibTransId="{47C52496-CABA-4648-948F-4571050ED601}"/>
    <dgm:cxn modelId="{C1A1ADCC-846C-461B-AA47-3BAF0C6F5B29}" srcId="{43C48E1C-354A-46F0-8343-5C85A59D470A}" destId="{42E6553D-EF73-404E-A279-1557B3266654}" srcOrd="1" destOrd="0" parTransId="{03A9F1BC-B769-42C7-B2E4-96F287EFF0EB}" sibTransId="{C10DB7EE-D42D-4DF0-A572-37CC77CC1DEB}"/>
    <dgm:cxn modelId="{F240B6C2-FE26-4837-B2C2-DA4C20697F4F}" srcId="{15C21DE0-6B30-4544-9E31-2A29A941E19B}" destId="{CD139761-FF5F-4F63-ACAA-431B39702985}" srcOrd="2" destOrd="0" parTransId="{13A46F6A-0773-417C-BAAA-1C1B51410342}" sibTransId="{8B496744-6452-4DB1-A637-3E33829E788C}"/>
    <dgm:cxn modelId="{25E8DBF0-D324-4330-84C4-27AFD98BE4E9}" srcId="{15C21DE0-6B30-4544-9E31-2A29A941E19B}" destId="{4C36D31B-0DD8-4044-9A7D-F00B5C57A060}" srcOrd="1" destOrd="0" parTransId="{F5444B6A-AC6B-4DC0-B351-ABE0DCBC34C8}" sibTransId="{A969CDDA-3BDB-4222-ACF6-9456E2BE7EA1}"/>
    <dgm:cxn modelId="{5B48B2BF-D8E2-454C-B543-4E9169E92536}" type="presParOf" srcId="{DF046365-240A-4C6F-A2FE-950E86391FBB}" destId="{3A962BEC-9898-4081-AAED-E7F14735C85F}" srcOrd="0" destOrd="0" presId="urn:microsoft.com/office/officeart/2009/layout/CircleArrowProcess"/>
    <dgm:cxn modelId="{12BCFA09-984C-44AA-B629-6B21823A11A4}" type="presParOf" srcId="{3A962BEC-9898-4081-AAED-E7F14735C85F}" destId="{BF20E565-29AE-4603-AE31-5A8412E861B6}" srcOrd="0" destOrd="0" presId="urn:microsoft.com/office/officeart/2009/layout/CircleArrowProcess"/>
    <dgm:cxn modelId="{BEF26F1D-C257-486E-9526-3C632D1CFEB7}" type="presParOf" srcId="{DF046365-240A-4C6F-A2FE-950E86391FBB}" destId="{3CEE1FB2-DBA4-4201-B968-5F62D421755F}" srcOrd="1" destOrd="0" presId="urn:microsoft.com/office/officeart/2009/layout/CircleArrowProcess"/>
    <dgm:cxn modelId="{EBC0987E-6B8B-4396-928D-2E728E7B908A}" type="presParOf" srcId="{DF046365-240A-4C6F-A2FE-950E86391FBB}" destId="{81B518C5-F489-444A-AD73-8DEAF2387A12}" srcOrd="2" destOrd="0" presId="urn:microsoft.com/office/officeart/2009/layout/CircleArrowProcess"/>
    <dgm:cxn modelId="{4A54715C-FA31-4F21-9AC6-57893515A47A}" type="presParOf" srcId="{DF046365-240A-4C6F-A2FE-950E86391FBB}" destId="{9CD880E3-9011-4338-B71B-C023BAC4AB3C}" srcOrd="3" destOrd="0" presId="urn:microsoft.com/office/officeart/2009/layout/CircleArrowProcess"/>
    <dgm:cxn modelId="{106CCC30-14A5-4D3F-9A91-A390DA0326B6}" type="presParOf" srcId="{9CD880E3-9011-4338-B71B-C023BAC4AB3C}" destId="{CCFA8A40-E13F-461F-B611-28CEEF949406}" srcOrd="0" destOrd="0" presId="urn:microsoft.com/office/officeart/2009/layout/CircleArrowProcess"/>
    <dgm:cxn modelId="{29F766CD-84B6-4EA6-BD38-10BBE99158BE}" type="presParOf" srcId="{DF046365-240A-4C6F-A2FE-950E86391FBB}" destId="{DB030133-5A33-4CD1-A8D1-5EE5DA45B0F6}" srcOrd="4" destOrd="0" presId="urn:microsoft.com/office/officeart/2009/layout/CircleArrowProcess"/>
    <dgm:cxn modelId="{EEA92B3E-3D34-48FD-94B3-91A5201A54A5}" type="presParOf" srcId="{DF046365-240A-4C6F-A2FE-950E86391FBB}" destId="{D97FF08A-C427-4E75-8789-0CBA0CE1B0A1}" srcOrd="5" destOrd="0" presId="urn:microsoft.com/office/officeart/2009/layout/CircleArrowProcess"/>
    <dgm:cxn modelId="{F1C960C3-49F5-439B-90CC-D934A0164B88}" type="presParOf" srcId="{DF046365-240A-4C6F-A2FE-950E86391FBB}" destId="{81B8755C-1CF2-4455-909D-8E4227B7DA57}" srcOrd="6" destOrd="0" presId="urn:microsoft.com/office/officeart/2009/layout/CircleArrowProcess"/>
    <dgm:cxn modelId="{651CF93E-A579-42F6-8E32-0022089DE393}" type="presParOf" srcId="{81B8755C-1CF2-4455-909D-8E4227B7DA57}" destId="{FC0CB31F-FD7F-48D9-900D-DCD1C755B7E6}" srcOrd="0" destOrd="0" presId="urn:microsoft.com/office/officeart/2009/layout/CircleArrowProcess"/>
    <dgm:cxn modelId="{44E13223-E1D9-4FFE-B1BF-B619FD24E898}" type="presParOf" srcId="{DF046365-240A-4C6F-A2FE-950E86391FBB}" destId="{6F19A607-3933-46A9-AAF1-A7ACEAFDDC78}" srcOrd="7" destOrd="0" presId="urn:microsoft.com/office/officeart/2009/layout/CircleArrowProcess"/>
    <dgm:cxn modelId="{7C83F10C-704F-40FB-80F3-339D4BB89924}" type="presParOf" srcId="{DF046365-240A-4C6F-A2FE-950E86391FBB}" destId="{68F23F43-41E7-4B77-A0A8-5318D1596EDA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0E565-29AE-4603-AE31-5A8412E861B6}">
      <dsp:nvSpPr>
        <dsp:cNvPr id="0" name=""/>
        <dsp:cNvSpPr/>
      </dsp:nvSpPr>
      <dsp:spPr>
        <a:xfrm>
          <a:off x="597308" y="28995"/>
          <a:ext cx="2150554" cy="21508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E1FB2-DBA4-4201-B968-5F62D421755F}">
      <dsp:nvSpPr>
        <dsp:cNvPr id="0" name=""/>
        <dsp:cNvSpPr/>
      </dsp:nvSpPr>
      <dsp:spPr>
        <a:xfrm>
          <a:off x="2748267" y="670149"/>
          <a:ext cx="1290332" cy="860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Industry surveys, case studies</a:t>
          </a:r>
          <a:endParaRPr lang="en-US" sz="1100" kern="1200" dirty="0"/>
        </a:p>
      </dsp:txBody>
      <dsp:txXfrm>
        <a:off x="2748267" y="670149"/>
        <a:ext cx="1290332" cy="860531"/>
      </dsp:txXfrm>
    </dsp:sp>
    <dsp:sp modelId="{81B518C5-F489-444A-AD73-8DEAF2387A12}">
      <dsp:nvSpPr>
        <dsp:cNvPr id="0" name=""/>
        <dsp:cNvSpPr/>
      </dsp:nvSpPr>
      <dsp:spPr>
        <a:xfrm>
          <a:off x="1072652" y="80552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creation</a:t>
          </a:r>
          <a:endParaRPr lang="en-US" sz="1600" kern="1200" dirty="0"/>
        </a:p>
      </dsp:txBody>
      <dsp:txXfrm>
        <a:off x="1072652" y="805528"/>
        <a:ext cx="1195021" cy="597367"/>
      </dsp:txXfrm>
    </dsp:sp>
    <dsp:sp modelId="{CCFA8A40-E13F-461F-B611-28CEEF949406}">
      <dsp:nvSpPr>
        <dsp:cNvPr id="0" name=""/>
        <dsp:cNvSpPr/>
      </dsp:nvSpPr>
      <dsp:spPr>
        <a:xfrm>
          <a:off x="0" y="1264836"/>
          <a:ext cx="2150554" cy="21508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30133-5A33-4CD1-A8D1-5EE5DA45B0F6}">
      <dsp:nvSpPr>
        <dsp:cNvPr id="0" name=""/>
        <dsp:cNvSpPr/>
      </dsp:nvSpPr>
      <dsp:spPr>
        <a:xfrm>
          <a:off x="2150554" y="1913139"/>
          <a:ext cx="1290332" cy="860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Engagement of the logistics industry in the reform process</a:t>
          </a:r>
          <a:endParaRPr lang="en-US" sz="1100" kern="1200" dirty="0"/>
        </a:p>
      </dsp:txBody>
      <dsp:txXfrm>
        <a:off x="2150554" y="1913139"/>
        <a:ext cx="1290332" cy="860531"/>
      </dsp:txXfrm>
    </dsp:sp>
    <dsp:sp modelId="{D97FF08A-C427-4E75-8789-0CBA0CE1B0A1}">
      <dsp:nvSpPr>
        <dsp:cNvPr id="0" name=""/>
        <dsp:cNvSpPr/>
      </dsp:nvSpPr>
      <dsp:spPr>
        <a:xfrm>
          <a:off x="477766" y="204851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sharing</a:t>
          </a:r>
          <a:endParaRPr lang="en-US" sz="1600" kern="1200" dirty="0"/>
        </a:p>
      </dsp:txBody>
      <dsp:txXfrm>
        <a:off x="477766" y="2048518"/>
        <a:ext cx="1195021" cy="597367"/>
      </dsp:txXfrm>
    </dsp:sp>
    <dsp:sp modelId="{FC0CB31F-FD7F-48D9-900D-DCD1C755B7E6}">
      <dsp:nvSpPr>
        <dsp:cNvPr id="0" name=""/>
        <dsp:cNvSpPr/>
      </dsp:nvSpPr>
      <dsp:spPr>
        <a:xfrm>
          <a:off x="750371" y="2648567"/>
          <a:ext cx="1847659" cy="18484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9A607-3933-46A9-AAF1-A7ACEAFDDC78}">
      <dsp:nvSpPr>
        <dsp:cNvPr id="0" name=""/>
        <dsp:cNvSpPr/>
      </dsp:nvSpPr>
      <dsp:spPr>
        <a:xfrm>
          <a:off x="2748267" y="3155682"/>
          <a:ext cx="1290332" cy="860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Support to regulatory authorities for implementation of the reform agenda</a:t>
          </a:r>
          <a:endParaRPr lang="en-US" sz="1100" kern="1200" dirty="0"/>
        </a:p>
      </dsp:txBody>
      <dsp:txXfrm>
        <a:off x="2748267" y="3155682"/>
        <a:ext cx="1290332" cy="860531"/>
      </dsp:txXfrm>
    </dsp:sp>
    <dsp:sp modelId="{68F23F43-41E7-4B77-A0A8-5318D1596EDA}">
      <dsp:nvSpPr>
        <dsp:cNvPr id="0" name=""/>
        <dsp:cNvSpPr/>
      </dsp:nvSpPr>
      <dsp:spPr>
        <a:xfrm>
          <a:off x="1075479" y="3293295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application</a:t>
          </a:r>
          <a:endParaRPr lang="en-US" sz="1600" kern="1200" dirty="0"/>
        </a:p>
      </dsp:txBody>
      <dsp:txXfrm>
        <a:off x="1075479" y="3293295"/>
        <a:ext cx="1195021" cy="597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0E565-29AE-4603-AE31-5A8412E861B6}">
      <dsp:nvSpPr>
        <dsp:cNvPr id="0" name=""/>
        <dsp:cNvSpPr/>
      </dsp:nvSpPr>
      <dsp:spPr>
        <a:xfrm>
          <a:off x="597308" y="28995"/>
          <a:ext cx="2150554" cy="21508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E1FB2-DBA4-4201-B968-5F62D421755F}">
      <dsp:nvSpPr>
        <dsp:cNvPr id="0" name=""/>
        <dsp:cNvSpPr/>
      </dsp:nvSpPr>
      <dsp:spPr>
        <a:xfrm>
          <a:off x="2748267" y="670149"/>
          <a:ext cx="1290332" cy="860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Transport Observatories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Institutional framework</a:t>
          </a:r>
          <a:endParaRPr lang="en-US" sz="1100" kern="1200" dirty="0"/>
        </a:p>
      </dsp:txBody>
      <dsp:txXfrm>
        <a:off x="2748267" y="670149"/>
        <a:ext cx="1290332" cy="860531"/>
      </dsp:txXfrm>
    </dsp:sp>
    <dsp:sp modelId="{81B518C5-F489-444A-AD73-8DEAF2387A12}">
      <dsp:nvSpPr>
        <dsp:cNvPr id="0" name=""/>
        <dsp:cNvSpPr/>
      </dsp:nvSpPr>
      <dsp:spPr>
        <a:xfrm>
          <a:off x="1072652" y="80552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creation</a:t>
          </a:r>
          <a:endParaRPr lang="en-US" sz="1600" kern="1200" dirty="0"/>
        </a:p>
      </dsp:txBody>
      <dsp:txXfrm>
        <a:off x="1072652" y="805528"/>
        <a:ext cx="1195021" cy="597367"/>
      </dsp:txXfrm>
    </dsp:sp>
    <dsp:sp modelId="{CCFA8A40-E13F-461F-B611-28CEEF949406}">
      <dsp:nvSpPr>
        <dsp:cNvPr id="0" name=""/>
        <dsp:cNvSpPr/>
      </dsp:nvSpPr>
      <dsp:spPr>
        <a:xfrm>
          <a:off x="0" y="1264836"/>
          <a:ext cx="2150554" cy="21508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30133-5A33-4CD1-A8D1-5EE5DA45B0F6}">
      <dsp:nvSpPr>
        <dsp:cNvPr id="0" name=""/>
        <dsp:cNvSpPr/>
      </dsp:nvSpPr>
      <dsp:spPr>
        <a:xfrm>
          <a:off x="2150554" y="1913139"/>
          <a:ext cx="1290332" cy="860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Inclusive policy dialogue among all types of stakeholders</a:t>
          </a:r>
          <a:endParaRPr lang="en-US" sz="1100" kern="1200" dirty="0"/>
        </a:p>
      </dsp:txBody>
      <dsp:txXfrm>
        <a:off x="2150554" y="1913139"/>
        <a:ext cx="1290332" cy="860531"/>
      </dsp:txXfrm>
    </dsp:sp>
    <dsp:sp modelId="{D97FF08A-C427-4E75-8789-0CBA0CE1B0A1}">
      <dsp:nvSpPr>
        <dsp:cNvPr id="0" name=""/>
        <dsp:cNvSpPr/>
      </dsp:nvSpPr>
      <dsp:spPr>
        <a:xfrm>
          <a:off x="477766" y="204851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sharing</a:t>
          </a:r>
          <a:endParaRPr lang="en-US" sz="1600" kern="1200" dirty="0"/>
        </a:p>
      </dsp:txBody>
      <dsp:txXfrm>
        <a:off x="477766" y="2048518"/>
        <a:ext cx="1195021" cy="597367"/>
      </dsp:txXfrm>
    </dsp:sp>
    <dsp:sp modelId="{FC0CB31F-FD7F-48D9-900D-DCD1C755B7E6}">
      <dsp:nvSpPr>
        <dsp:cNvPr id="0" name=""/>
        <dsp:cNvSpPr/>
      </dsp:nvSpPr>
      <dsp:spPr>
        <a:xfrm>
          <a:off x="750371" y="2648567"/>
          <a:ext cx="1847659" cy="18484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9A607-3933-46A9-AAF1-A7ACEAFDDC78}">
      <dsp:nvSpPr>
        <dsp:cNvPr id="0" name=""/>
        <dsp:cNvSpPr/>
      </dsp:nvSpPr>
      <dsp:spPr>
        <a:xfrm>
          <a:off x="2748267" y="3155682"/>
          <a:ext cx="1290332" cy="860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Institution building for effective policies</a:t>
          </a:r>
          <a:endParaRPr lang="en-US" sz="1100" kern="1200" dirty="0"/>
        </a:p>
      </dsp:txBody>
      <dsp:txXfrm>
        <a:off x="2748267" y="3155682"/>
        <a:ext cx="1290332" cy="860531"/>
      </dsp:txXfrm>
    </dsp:sp>
    <dsp:sp modelId="{68F23F43-41E7-4B77-A0A8-5318D1596EDA}">
      <dsp:nvSpPr>
        <dsp:cNvPr id="0" name=""/>
        <dsp:cNvSpPr/>
      </dsp:nvSpPr>
      <dsp:spPr>
        <a:xfrm>
          <a:off x="1075479" y="3293295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application</a:t>
          </a:r>
          <a:endParaRPr lang="en-US" sz="1600" kern="1200" dirty="0"/>
        </a:p>
      </dsp:txBody>
      <dsp:txXfrm>
        <a:off x="1075479" y="3293295"/>
        <a:ext cx="1195021" cy="597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044B-FD3A-4C28-AD3A-C5F311F48383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3DC5B-AF8B-4876-AF86-411F83108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4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Kampala annual meeting flagged the importance for SSATP to work on urban mobility.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creation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(toolbox/toolkits/guidelines such for creation of transport observatories,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concessioning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railways or development of pro-poor pro-growth transport strategies; “Think tank” on emerging trends and issues; definition of methodologies; problem analysis and impact analysis),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sharing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(coordination in support of coherent program across development partners and promotion of regional integration dialogue among Regional Economic Communities; cooperation for exchange of experience and sharing best practices; provision of technical expertise; policy  sensitization; study tours; case studies; technical notes and dissemination)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application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(advocacy work; pilot projects and technical assistance for policy development)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Sustainability: 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Establish a system of managing contributions and ideas: transparent planning, team-based work, communication</a:t>
            </a:r>
            <a:endParaRPr lang="en-US" sz="11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stakeholders and the programme to create ownership: respond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the demand,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 in results,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replicability</a:t>
            </a:r>
            <a:endParaRPr lang="en-US" sz="11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Disseminate results: promote transparency and accountability</a:t>
            </a:r>
            <a:endParaRPr lang="en-US" sz="11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Endorsement by the authorities</a:t>
            </a:r>
            <a:endParaRPr lang="en-US" sz="11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 the society: communicate</a:t>
            </a:r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2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9ADE0F-64E8-49A4-BB2E-8C5AE67E872A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772400" cy="12954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Jean-Noel </a:t>
            </a:r>
            <a:r>
              <a:rPr lang="en-US" dirty="0" err="1" smtClean="0">
                <a:solidFill>
                  <a:schemeClr val="bg1"/>
                </a:solidFill>
              </a:rPr>
              <a:t>Guillossou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Program Manager, SSATP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505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sng" strike="noStrike" kern="1200" cap="small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SSATP Strategic Priorities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Annual Meeting, December 2012</a:t>
            </a:r>
            <a:endParaRPr kumimoji="0" lang="en-US" sz="3200" b="0" i="0" u="sng" strike="noStrike" kern="1200" spc="0" normalizeH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8305800" cy="3037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Policy </a:t>
            </a:r>
            <a:r>
              <a:rPr lang="en-US" dirty="0" smtClean="0">
                <a:solidFill>
                  <a:srgbClr val="FF0000"/>
                </a:solidFill>
              </a:rPr>
              <a:t>enhancements to better align country initiatives to UN Decade of Action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Coordination among AU</a:t>
            </a:r>
            <a:r>
              <a:rPr lang="en-US" dirty="0"/>
              <a:t>, ECA, RECs and countries </a:t>
            </a:r>
            <a:r>
              <a:rPr lang="en-US" dirty="0" smtClean="0"/>
              <a:t>for identification </a:t>
            </a:r>
            <a:r>
              <a:rPr lang="en-US" dirty="0"/>
              <a:t>of policy gaps and priorities and </a:t>
            </a:r>
            <a:r>
              <a:rPr lang="en-US" dirty="0" smtClean="0"/>
              <a:t>provision of strategic </a:t>
            </a:r>
            <a:r>
              <a:rPr lang="en-US" dirty="0"/>
              <a:t>guidance </a:t>
            </a:r>
          </a:p>
          <a:p>
            <a:r>
              <a:rPr lang="en-US" dirty="0" smtClean="0"/>
              <a:t>Monitor, review and advise on the implementation </a:t>
            </a:r>
            <a:r>
              <a:rPr lang="en-US" dirty="0"/>
              <a:t>of global and regional declarations on road </a:t>
            </a:r>
            <a:r>
              <a:rPr lang="en-US" dirty="0" smtClean="0"/>
              <a:t>safety </a:t>
            </a:r>
          </a:p>
          <a:p>
            <a:r>
              <a:rPr lang="en-US" dirty="0" smtClean="0"/>
              <a:t>Creation </a:t>
            </a:r>
            <a:r>
              <a:rPr lang="en-US" dirty="0"/>
              <a:t>of lead agencies </a:t>
            </a:r>
            <a:r>
              <a:rPr lang="en-US" dirty="0" smtClean="0"/>
              <a:t>(at country level) where </a:t>
            </a:r>
            <a:r>
              <a:rPr lang="en-US" dirty="0"/>
              <a:t>they do not exist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3: Road Safety 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Capacity </a:t>
            </a:r>
            <a:r>
              <a:rPr lang="en-US" dirty="0" smtClean="0">
                <a:solidFill>
                  <a:srgbClr val="FF0000"/>
                </a:solidFill>
              </a:rPr>
              <a:t>building for effective road safety management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Regional </a:t>
            </a:r>
          </a:p>
          <a:p>
            <a:pPr lvl="1"/>
            <a:r>
              <a:rPr lang="en-US" dirty="0" smtClean="0"/>
              <a:t>Enhance collaboration </a:t>
            </a:r>
            <a:r>
              <a:rPr lang="en-US" dirty="0"/>
              <a:t>with regional transport sector associations </a:t>
            </a:r>
            <a:r>
              <a:rPr lang="en-US" dirty="0" smtClean="0"/>
              <a:t>(ASANRA, ARMFA</a:t>
            </a:r>
            <a:r>
              <a:rPr lang="en-US" dirty="0"/>
              <a:t>, AGEPAR, Transport </a:t>
            </a:r>
            <a:r>
              <a:rPr lang="en-US" dirty="0" smtClean="0"/>
              <a:t>Associations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Creation </a:t>
            </a:r>
            <a:r>
              <a:rPr lang="en-US" dirty="0"/>
              <a:t>of RS </a:t>
            </a:r>
            <a:r>
              <a:rPr lang="en-US" dirty="0" smtClean="0"/>
              <a:t>sub-regional </a:t>
            </a:r>
            <a:r>
              <a:rPr lang="en-US" dirty="0"/>
              <a:t>organizations  </a:t>
            </a:r>
          </a:p>
          <a:p>
            <a:pPr lvl="1"/>
            <a:r>
              <a:rPr lang="en-US" dirty="0" smtClean="0"/>
              <a:t>Sharing </a:t>
            </a:r>
            <a:r>
              <a:rPr lang="en-US" dirty="0"/>
              <a:t>of information and good practice </a:t>
            </a:r>
          </a:p>
          <a:p>
            <a:r>
              <a:rPr lang="en-US" dirty="0" smtClean="0"/>
              <a:t>National </a:t>
            </a:r>
          </a:p>
          <a:p>
            <a:pPr lvl="1"/>
            <a:r>
              <a:rPr lang="en-US" dirty="0" smtClean="0"/>
              <a:t>Road </a:t>
            </a:r>
            <a:r>
              <a:rPr lang="en-US" dirty="0"/>
              <a:t>safety lead agency operational guidelines </a:t>
            </a:r>
          </a:p>
          <a:p>
            <a:pPr lvl="1"/>
            <a:r>
              <a:rPr lang="en-US" dirty="0" smtClean="0"/>
              <a:t>Conduct road </a:t>
            </a:r>
            <a:r>
              <a:rPr lang="en-US" dirty="0"/>
              <a:t>safety audit </a:t>
            </a:r>
          </a:p>
          <a:p>
            <a:pPr lvl="1"/>
            <a:r>
              <a:rPr lang="en-US" dirty="0" smtClean="0"/>
              <a:t>Strengthen </a:t>
            </a:r>
            <a:r>
              <a:rPr lang="en-US" dirty="0"/>
              <a:t>policy </a:t>
            </a:r>
            <a:r>
              <a:rPr lang="en-US" dirty="0" smtClean="0"/>
              <a:t>compliance and enforcement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3: Road Safety 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priority of the three clusters:</a:t>
            </a:r>
          </a:p>
          <a:p>
            <a:pPr lvl="1"/>
            <a:r>
              <a:rPr lang="en-US" dirty="0" smtClean="0"/>
              <a:t>Integration, connectivity and cohesion (regional corridors, national and rural networks)</a:t>
            </a:r>
          </a:p>
          <a:p>
            <a:pPr lvl="1"/>
            <a:r>
              <a:rPr lang="en-US" dirty="0" smtClean="0"/>
              <a:t>Urban mobility and accessibility</a:t>
            </a:r>
          </a:p>
          <a:p>
            <a:pPr lvl="1"/>
            <a:r>
              <a:rPr lang="en-US" dirty="0" smtClean="0"/>
              <a:t>Road safety</a:t>
            </a:r>
          </a:p>
          <a:p>
            <a:r>
              <a:rPr lang="en-US" dirty="0" smtClean="0"/>
              <a:t>Confirm priority of emerging issues and specific needs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Sustainable transport</a:t>
            </a:r>
          </a:p>
          <a:p>
            <a:pPr lvl="1"/>
            <a:r>
              <a:rPr lang="en-GB" dirty="0" smtClean="0"/>
              <a:t>Inclusive </a:t>
            </a:r>
            <a:r>
              <a:rPr lang="en-GB" dirty="0"/>
              <a:t>and </a:t>
            </a:r>
            <a:r>
              <a:rPr lang="en-GB" dirty="0" smtClean="0"/>
              <a:t>multidisciplinary approaches</a:t>
            </a:r>
          </a:p>
          <a:p>
            <a:r>
              <a:rPr lang="en-US" dirty="0" smtClean="0"/>
              <a:t>Prioritization according to budget constraints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the discussion</a:t>
            </a:r>
            <a:endParaRPr lang="en-US" dirty="0"/>
          </a:p>
        </p:txBody>
      </p:sp>
      <p:pic>
        <p:nvPicPr>
          <p:cNvPr id="5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SATP-Logo_onBl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57275"/>
            <a:ext cx="8229600" cy="3133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Africa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4648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 YOU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need for priorities</a:t>
            </a:r>
          </a:p>
          <a:p>
            <a:pPr lvl="1"/>
            <a:r>
              <a:rPr lang="en-US" dirty="0" smtClean="0"/>
              <a:t>Introduce focus in program management </a:t>
            </a:r>
          </a:p>
          <a:p>
            <a:pPr lvl="1"/>
            <a:r>
              <a:rPr lang="en-US" dirty="0" smtClean="0"/>
              <a:t>Need for selectivity under resource constraint</a:t>
            </a:r>
          </a:p>
          <a:p>
            <a:pPr lvl="1"/>
            <a:r>
              <a:rPr lang="en-US" dirty="0" smtClean="0"/>
              <a:t>Comparative advantage</a:t>
            </a:r>
            <a:endParaRPr lang="en-US" dirty="0"/>
          </a:p>
          <a:p>
            <a:r>
              <a:rPr lang="en-US" dirty="0" smtClean="0"/>
              <a:t>The choice of priorities</a:t>
            </a:r>
          </a:p>
          <a:p>
            <a:pPr lvl="1"/>
            <a:r>
              <a:rPr lang="en-US" dirty="0" smtClean="0"/>
              <a:t>Point of view of the user</a:t>
            </a:r>
          </a:p>
          <a:p>
            <a:pPr lvl="2"/>
            <a:r>
              <a:rPr lang="en-US" dirty="0"/>
              <a:t>Goods </a:t>
            </a:r>
            <a:r>
              <a:rPr lang="en-US" dirty="0" smtClean="0"/>
              <a:t>are difficult </a:t>
            </a:r>
            <a:r>
              <a:rPr lang="en-US" dirty="0"/>
              <a:t>to trade </a:t>
            </a:r>
            <a:r>
              <a:rPr lang="en-US" dirty="0" smtClean="0"/>
              <a:t>within and across </a:t>
            </a:r>
            <a:r>
              <a:rPr lang="en-US" dirty="0"/>
              <a:t>region</a:t>
            </a:r>
          </a:p>
          <a:p>
            <a:pPr lvl="2"/>
            <a:r>
              <a:rPr lang="en-US" dirty="0" smtClean="0"/>
              <a:t>Unpredictable</a:t>
            </a:r>
            <a:r>
              <a:rPr lang="en-US" dirty="0"/>
              <a:t>, difficult and costly urban travel</a:t>
            </a:r>
          </a:p>
          <a:p>
            <a:pPr lvl="2"/>
            <a:r>
              <a:rPr lang="en-US" dirty="0" smtClean="0"/>
              <a:t>Road transportation - major cause of loss of life and property </a:t>
            </a:r>
          </a:p>
          <a:p>
            <a:pPr lvl="1"/>
            <a:r>
              <a:rPr lang="en-US" dirty="0" smtClean="0"/>
              <a:t>In addition: Specific needs require specific responses</a:t>
            </a:r>
          </a:p>
          <a:p>
            <a:r>
              <a:rPr lang="en-US" dirty="0" smtClean="0"/>
              <a:t>Principles</a:t>
            </a:r>
          </a:p>
          <a:p>
            <a:pPr lvl="1"/>
            <a:r>
              <a:rPr lang="en-US" dirty="0" smtClean="0"/>
              <a:t>Chose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strategic orientations </a:t>
            </a:r>
            <a:r>
              <a:rPr lang="en-US" dirty="0" smtClean="0"/>
              <a:t>rather than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priority activities </a:t>
            </a:r>
            <a:r>
              <a:rPr lang="en-US" dirty="0" smtClean="0"/>
              <a:t>to give flexibility</a:t>
            </a:r>
          </a:p>
          <a:p>
            <a:pPr lvl="1"/>
            <a:r>
              <a:rPr lang="en-US" dirty="0" smtClean="0"/>
              <a:t>Optimization of resources </a:t>
            </a:r>
          </a:p>
          <a:p>
            <a:pPr lvl="1"/>
            <a:r>
              <a:rPr lang="en-US" dirty="0"/>
              <a:t>Maximization of </a:t>
            </a:r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Measurable outcomes</a:t>
            </a:r>
          </a:p>
          <a:p>
            <a:pPr lvl="1"/>
            <a:r>
              <a:rPr lang="en-US" dirty="0" smtClean="0"/>
              <a:t>Recurring and widespread regional challenges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5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92574"/>
              </p:ext>
            </p:extLst>
          </p:nvPr>
        </p:nvGraphicFramePr>
        <p:xfrm>
          <a:off x="457200" y="1481138"/>
          <a:ext cx="8229600" cy="4672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6159"/>
                <a:gridCol w="1088841"/>
                <a:gridCol w="1427648"/>
                <a:gridCol w="1496291"/>
                <a:gridCol w="1632317"/>
                <a:gridCol w="884172"/>
                <a:gridCol w="884172"/>
              </a:tblGrid>
              <a:tr h="667544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Domains</a:t>
                      </a:r>
                      <a:endParaRPr lang="en-US" sz="1600" dirty="0"/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Thematic and cross-cutting clusters 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vert="vert" anchor="ctr"/>
                </a:tc>
              </a:tr>
              <a:tr h="6675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Movement of goods</a:t>
                      </a:r>
                      <a:endParaRPr lang="en-US" sz="1600" dirty="0"/>
                    </a:p>
                  </a:txBody>
                  <a:tcPr vert="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Regional</a:t>
                      </a:r>
                      <a:endParaRPr 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Integration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Connectivity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Cohesion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Road safety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HIV/AIDS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Governance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Governance</a:t>
                      </a:r>
                      <a:endParaRPr lang="en-US" sz="1600" dirty="0"/>
                    </a:p>
                  </a:txBody>
                  <a:tcPr vert="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management</a:t>
                      </a:r>
                      <a:endParaRPr lang="en-US" sz="1600" dirty="0"/>
                    </a:p>
                  </a:txBody>
                  <a:tcPr vert="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675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National</a:t>
                      </a:r>
                      <a:endParaRPr 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6675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Rural</a:t>
                      </a:r>
                      <a:endParaRPr 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Gender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6675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Movement of people</a:t>
                      </a:r>
                      <a:endParaRPr lang="en-US" sz="1600" dirty="0"/>
                    </a:p>
                  </a:txBody>
                  <a:tcPr vert="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Urban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Mobility Accessibility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1335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Environmental sustainability</a:t>
                      </a:r>
                      <a:r>
                        <a:rPr lang="en-US" sz="1600" baseline="0" dirty="0" smtClean="0"/>
                        <a:t>  (including climate change)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coherence of priorities</a:t>
            </a:r>
            <a:endParaRPr lang="en-US" dirty="0"/>
          </a:p>
        </p:txBody>
      </p:sp>
      <p:pic>
        <p:nvPicPr>
          <p:cNvPr id="6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choice of strategic orientations: </a:t>
            </a:r>
          </a:p>
          <a:p>
            <a:pPr lvl="1"/>
            <a:r>
              <a:rPr lang="en-US" dirty="0"/>
              <a:t>consistent with </a:t>
            </a:r>
            <a:r>
              <a:rPr lang="en-US" dirty="0" smtClean="0"/>
              <a:t>knowledge creation, knowledge sharing, &amp; knowledge application </a:t>
            </a:r>
            <a:r>
              <a:rPr lang="en-US" dirty="0"/>
              <a:t>approach</a:t>
            </a:r>
          </a:p>
          <a:p>
            <a:pPr lvl="1"/>
            <a:r>
              <a:rPr lang="en-US" dirty="0" smtClean="0"/>
              <a:t>Inclusion of capacity building to support policy development and implementation is added value</a:t>
            </a:r>
            <a:endParaRPr lang="en-US" dirty="0"/>
          </a:p>
          <a:p>
            <a:pPr lvl="1"/>
            <a:r>
              <a:rPr lang="en-US" dirty="0" smtClean="0"/>
              <a:t>Sustainability beyond SSATP support</a:t>
            </a:r>
            <a:endParaRPr lang="en-US" dirty="0"/>
          </a:p>
          <a:p>
            <a:r>
              <a:rPr lang="en-US" dirty="0" smtClean="0"/>
              <a:t>Stakeholder consultations</a:t>
            </a:r>
          </a:p>
          <a:p>
            <a:pPr lvl="1"/>
            <a:r>
              <a:rPr lang="en-US" dirty="0"/>
              <a:t>Regional integration (</a:t>
            </a:r>
            <a:r>
              <a:rPr lang="en-US" dirty="0" err="1"/>
              <a:t>Cotonou</a:t>
            </a:r>
            <a:r>
              <a:rPr lang="en-US" dirty="0"/>
              <a:t> and Mombasa)</a:t>
            </a:r>
          </a:p>
          <a:p>
            <a:pPr lvl="1"/>
            <a:r>
              <a:rPr lang="en-US" dirty="0" smtClean="0"/>
              <a:t>Urban mobility &amp; accessibility </a:t>
            </a:r>
            <a:r>
              <a:rPr lang="en-US" dirty="0"/>
              <a:t>(Addis Ababa)</a:t>
            </a:r>
          </a:p>
          <a:p>
            <a:pPr lvl="1"/>
            <a:r>
              <a:rPr lang="en-US" dirty="0" smtClean="0"/>
              <a:t>Road </a:t>
            </a:r>
            <a:r>
              <a:rPr lang="en-US" dirty="0"/>
              <a:t>safety (Addis </a:t>
            </a:r>
            <a:r>
              <a:rPr lang="en-US" dirty="0" smtClean="0"/>
              <a:t>Ababa and </a:t>
            </a:r>
            <a:r>
              <a:rPr lang="en-US" dirty="0"/>
              <a:t>Lusaka)</a:t>
            </a:r>
          </a:p>
          <a:p>
            <a:pPr lvl="1"/>
            <a:r>
              <a:rPr lang="en-US" dirty="0" smtClean="0"/>
              <a:t>All priorities (Online Survey)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endParaRPr lang="en-US" dirty="0"/>
          </a:p>
        </p:txBody>
      </p:sp>
      <p:pic>
        <p:nvPicPr>
          <p:cNvPr id="5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1: Regional </a:t>
            </a:r>
            <a:r>
              <a:rPr lang="en-US" dirty="0"/>
              <a:t>Integration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Policy framework for logistical efficiency</a:t>
            </a:r>
          </a:p>
          <a:p>
            <a:r>
              <a:rPr lang="en-US" dirty="0" smtClean="0"/>
              <a:t>Develop a regulatory framework conducive to efficient service provision by (private) logistics operators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106933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3" descr="SSATP-Logo_onBlac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 1: Regional Integration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Building capacity within institutions for policy dialogues, development and implementation </a:t>
            </a:r>
          </a:p>
          <a:p>
            <a:r>
              <a:rPr lang="en-US" dirty="0" smtClean="0"/>
              <a:t>Develop institutional mechanisms and tools that enable definition and implementation of evidence based policies through inclusive policy dialogue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5582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3" descr="SSATP-Logo_onBlac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Institutional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ramework for urban transport contributing to sustainable urban development  </a:t>
            </a:r>
          </a:p>
          <a:p>
            <a:pPr lvl="0"/>
            <a:r>
              <a:rPr lang="en-US" dirty="0" smtClean="0"/>
              <a:t>Urban </a:t>
            </a:r>
            <a:r>
              <a:rPr lang="en-US" dirty="0"/>
              <a:t>transport </a:t>
            </a:r>
            <a:r>
              <a:rPr lang="en-US" dirty="0" smtClean="0"/>
              <a:t>institutions: coordination </a:t>
            </a:r>
            <a:r>
              <a:rPr lang="en-US" dirty="0"/>
              <a:t>and integration, and the </a:t>
            </a:r>
            <a:r>
              <a:rPr lang="en-US" dirty="0" smtClean="0"/>
              <a:t>respective roles of local authorities and national governments</a:t>
            </a:r>
            <a:endParaRPr lang="en-US" dirty="0"/>
          </a:p>
          <a:p>
            <a:r>
              <a:rPr lang="en-US" dirty="0" smtClean="0"/>
              <a:t>Strategies </a:t>
            </a:r>
            <a:r>
              <a:rPr lang="en-US" dirty="0"/>
              <a:t>to facilitate development of urban transport policies </a:t>
            </a:r>
            <a:r>
              <a:rPr lang="en-US" dirty="0" smtClean="0"/>
              <a:t>and piloting of strategies </a:t>
            </a:r>
            <a:r>
              <a:rPr lang="en-US" dirty="0"/>
              <a:t>in </a:t>
            </a:r>
            <a:r>
              <a:rPr lang="en-US" dirty="0" smtClean="0"/>
              <a:t>some countries </a:t>
            </a:r>
            <a:r>
              <a:rPr lang="en-US" dirty="0"/>
              <a:t>as examples from which </a:t>
            </a:r>
            <a:r>
              <a:rPr lang="en-US" dirty="0" smtClean="0"/>
              <a:t>others could learn.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2: Urban mobility and accessibility 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Capacity building for urban transport </a:t>
            </a:r>
            <a:endParaRPr lang="en-US" dirty="0">
              <a:solidFill>
                <a:srgbClr val="FF0000"/>
              </a:solidFill>
            </a:endParaRPr>
          </a:p>
          <a:p>
            <a:pPr marL="640080"/>
            <a:r>
              <a:rPr lang="en-US" dirty="0"/>
              <a:t>Leadership competence in urban transport </a:t>
            </a:r>
            <a:r>
              <a:rPr lang="en-US" dirty="0" smtClean="0"/>
              <a:t>planning and management at policy level; </a:t>
            </a:r>
            <a:endParaRPr lang="en-US" dirty="0"/>
          </a:p>
          <a:p>
            <a:pPr marL="640080" lvl="0"/>
            <a:r>
              <a:rPr lang="en-US" dirty="0" smtClean="0"/>
              <a:t>Technical </a:t>
            </a:r>
            <a:r>
              <a:rPr lang="en-US" dirty="0"/>
              <a:t>competence in urban </a:t>
            </a:r>
            <a:r>
              <a:rPr lang="en-US" dirty="0" smtClean="0"/>
              <a:t>transport at sub-national level</a:t>
            </a:r>
            <a:r>
              <a:rPr lang="en-US" dirty="0"/>
              <a:t>; </a:t>
            </a:r>
          </a:p>
          <a:p>
            <a:pPr marL="640080" lvl="0"/>
            <a:r>
              <a:rPr lang="en-US" dirty="0" smtClean="0"/>
              <a:t>Advocacy </a:t>
            </a:r>
            <a:r>
              <a:rPr lang="en-US" dirty="0"/>
              <a:t>and awareness building </a:t>
            </a:r>
            <a:r>
              <a:rPr lang="en-US" dirty="0" smtClean="0"/>
              <a:t>for linkages with sustainable urban development </a:t>
            </a:r>
          </a:p>
          <a:p>
            <a:pPr marL="384048" lvl="0" indent="0">
              <a:buNone/>
            </a:pP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2: Urban mobility and accessibility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Financing strategies for sustainable urban transport  </a:t>
            </a:r>
            <a:endParaRPr lang="en-US" dirty="0">
              <a:solidFill>
                <a:srgbClr val="FF0000"/>
              </a:solidFill>
            </a:endParaRPr>
          </a:p>
          <a:p>
            <a:pPr marL="640080"/>
            <a:r>
              <a:rPr lang="en-US" dirty="0"/>
              <a:t>Mechanisms to finance the gaps in the operating cost of </a:t>
            </a:r>
            <a:r>
              <a:rPr lang="en-US" dirty="0" smtClean="0"/>
              <a:t>efficient public transport systems; and</a:t>
            </a:r>
            <a:endParaRPr lang="en-US" dirty="0"/>
          </a:p>
          <a:p>
            <a:pPr marL="640080"/>
            <a:r>
              <a:rPr lang="en-US" dirty="0"/>
              <a:t>Mechanisms to finance the cost of </a:t>
            </a:r>
            <a:r>
              <a:rPr lang="en-US" dirty="0" smtClean="0"/>
              <a:t>institutions/authorities to manage urban transport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2: Urban mobility and accessibility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4135</TotalTime>
  <Words>828</Words>
  <Application>Microsoft Office PowerPoint</Application>
  <PresentationFormat>On-screen Show (4:3)</PresentationFormat>
  <Paragraphs>125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</vt:lpstr>
      <vt:lpstr>Introduction</vt:lpstr>
      <vt:lpstr>The coherence of priorities</vt:lpstr>
      <vt:lpstr>Process </vt:lpstr>
      <vt:lpstr>Cluster 1: Regional Integration</vt:lpstr>
      <vt:lpstr>Cluster 1: Regional Integration</vt:lpstr>
      <vt:lpstr>Cluster 2: Urban mobility and accessibility </vt:lpstr>
      <vt:lpstr>Cluster 2: Urban mobility and accessibility </vt:lpstr>
      <vt:lpstr>Cluster 2: Urban mobility and accessibility </vt:lpstr>
      <vt:lpstr>Cluster 3: Road Safety </vt:lpstr>
      <vt:lpstr>Cluster 3: Road Safety </vt:lpstr>
      <vt:lpstr>Framework for the discussion</vt:lpstr>
      <vt:lpstr>Connecting Africa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Sub-Saharan Africa Transport Policy Program (SSATP)</dc:title>
  <dc:creator>wb22005</dc:creator>
  <cp:lastModifiedBy>Monique S. Desthuis-Francis</cp:lastModifiedBy>
  <cp:revision>282</cp:revision>
  <dcterms:created xsi:type="dcterms:W3CDTF">2012-02-02T21:50:07Z</dcterms:created>
  <dcterms:modified xsi:type="dcterms:W3CDTF">2013-02-04T23:06:23Z</dcterms:modified>
</cp:coreProperties>
</file>